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8" r:id="rId4"/>
    <p:sldId id="264" r:id="rId5"/>
    <p:sldId id="259" r:id="rId6"/>
    <p:sldId id="260" r:id="rId7"/>
    <p:sldId id="258" r:id="rId8"/>
    <p:sldId id="257" r:id="rId9"/>
    <p:sldId id="261" r:id="rId10"/>
    <p:sldId id="263" r:id="rId11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4" d="100"/>
          <a:sy n="34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ocuments\&#1054;&#1090;&#1095;&#1077;&#1090;&#1099;\&#1086;&#1090;&#1095;&#1077;&#1090;\&#1048;&#1085;&#1092;&#1086;&#1088;&#1084;&#1072;&#1094;&#1080;&#1103;%20&#1076;&#1083;&#1103;%20&#1088;&#1077;&#1082;&#1090;&#1086;&#1088;&#1072;\&#1054;&#1043;%202016%20&#1075;&#1086;&#1076;%20&#1085;&#1072;%201%20&#1085;&#1086;&#1103;&#1073;&#1088;&#110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ocuments\&#1054;&#1090;&#1095;&#1077;&#1090;&#1099;\&#1086;&#1090;&#1095;&#1077;&#1090;\&#1048;&#1085;&#1092;&#1086;&#1088;&#1084;&#1072;&#1094;&#1080;&#1103;%20&#1076;&#1083;&#1103;%20&#1088;&#1077;&#1082;&#1090;&#1086;&#1088;&#1072;\&#1043;&#1086;&#1076;&#1086;&#1074;&#1086;&#1081;%202017\&#1082;%20&#1086;&#1090;&#1095;&#1077;&#1090;&#1091;%202017%20&#1075;&#1086;&#1076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ocuments\&#1054;&#1090;&#1095;&#1077;&#1090;&#1099;\&#1086;&#1090;&#1095;&#1077;&#1090;\&#1048;&#1085;&#1092;&#1086;&#1088;&#1084;&#1072;&#1094;&#1080;&#1103;%20&#1076;&#1083;&#1103;%20&#1088;&#1077;&#1082;&#1090;&#1086;&#1088;&#1072;\&#1054;&#1043;%202016%20&#1075;&#1086;&#1076;%20&#1085;&#1072;%201%20&#1085;&#1086;&#1103;&#1073;&#1088;&#1103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ocuments\&#1054;&#1090;&#1095;&#1077;&#1090;&#1099;\&#1086;&#1090;&#1095;&#1077;&#1090;\&#1048;&#1085;&#1092;&#1086;&#1088;&#1084;&#1072;&#1094;&#1080;&#1103;%20&#1076;&#1083;&#1103;%20&#1088;&#1077;&#1082;&#1090;&#1086;&#1088;&#1072;\&#1043;&#1086;&#1076;&#1086;&#1074;&#1086;&#1081;%202017\&#1082;%20&#1086;&#1090;&#1095;&#1077;&#1090;&#1091;%202017%20&#1075;&#1086;&#1076;&#107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ocuments\&#1054;&#1090;&#1095;&#1077;&#1090;&#1099;\&#1086;&#1090;&#1095;&#1077;&#1090;\&#1048;&#1085;&#1092;&#1086;&#1088;&#1084;&#1072;&#1094;&#1080;&#1103;%20&#1076;&#1083;&#1103;%20&#1088;&#1077;&#1082;&#1090;&#1086;&#1088;&#1072;\&#1054;&#1043;%202016%20&#1075;&#1086;&#1076;%20&#1085;&#1072;%201%20&#1085;&#1086;&#1103;&#1073;&#1088;&#1103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ocuments\&#1054;&#1090;&#1095;&#1077;&#1090;&#1099;\&#1086;&#1090;&#1095;&#1077;&#1090;\&#1048;&#1085;&#1092;&#1086;&#1088;&#1084;&#1072;&#1094;&#1080;&#1103;%20&#1076;&#1083;&#1103;%20&#1088;&#1077;&#1082;&#1090;&#1086;&#1088;&#1072;\&#1043;&#1086;&#1076;&#1086;&#1074;&#1086;&#1081;%202017\&#1082;%20&#1086;&#1090;&#1095;&#1077;&#1090;&#1091;%202017%20&#1075;&#1086;&#1076;&#1072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1876318593690781E-2"/>
          <c:y val="8.7443176745763934E-2"/>
          <c:w val="0.84835756565851617"/>
          <c:h val="0.82511364650847219"/>
        </c:manualLayout>
      </c:layout>
      <c:pie3D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290409252436268E-2"/>
          <c:y val="8.7072083370417414E-2"/>
          <c:w val="0.90501221456962488"/>
          <c:h val="0.8772341475649915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238-4094-A5DF-A8076D92FA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238-4094-A5DF-A8076D92FA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238-4094-A5DF-A8076D92FA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238-4094-A5DF-A8076D92FA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238-4094-A5DF-A8076D92FA0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238-4094-A5DF-A8076D92FA0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238-4094-A5DF-A8076D92FA0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238-4094-A5DF-A8076D92FA0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238-4094-A5DF-A8076D92FA0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A238-4094-A5DF-A8076D92FA0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A238-4094-A5DF-A8076D92FA0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A238-4094-A5DF-A8076D92FA07}"/>
              </c:ext>
            </c:extLst>
          </c:dPt>
          <c:dLbls>
            <c:dLbl>
              <c:idx val="6"/>
              <c:layout>
                <c:manualLayout>
                  <c:x val="5.4550957052118204E-3"/>
                  <c:y val="-0.1139582317688712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238-4094-A5DF-A8076D92FA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'диаграмма тематики'!$A$3:$A$14</c:f>
              <c:strCache>
                <c:ptCount val="12"/>
                <c:pt idx="0">
                  <c:v>о заселении студентов в общежития</c:v>
                </c:pt>
                <c:pt idx="1">
                  <c:v>о предоставление комнаты в  общежитии</c:v>
                </c:pt>
                <c:pt idx="2">
                  <c:v>о переводе на бюджетное место</c:v>
                </c:pt>
                <c:pt idx="3">
                  <c:v> о восстановлении на учебу</c:v>
                </c:pt>
                <c:pt idx="4">
                  <c:v>о выделении материальной помощи</c:v>
                </c:pt>
                <c:pt idx="5">
                  <c:v>жалобы</c:v>
                </c:pt>
                <c:pt idx="6">
                  <c:v>о снижении стоимости обучения</c:v>
                </c:pt>
                <c:pt idx="7">
                  <c:v>о переводе из других ВУЗов</c:v>
                </c:pt>
                <c:pt idx="8">
                  <c:v> о зачислении</c:v>
                </c:pt>
                <c:pt idx="9">
                  <c:v>об оплате проезда</c:v>
                </c:pt>
                <c:pt idx="10">
                  <c:v>о пересдаче</c:v>
                </c:pt>
                <c:pt idx="11">
                  <c:v>о зачислении в первый класс</c:v>
                </c:pt>
              </c:strCache>
            </c:strRef>
          </c:cat>
          <c:val>
            <c:numRef>
              <c:f>'диаграмма тематики'!$B$3:$B$14</c:f>
              <c:numCache>
                <c:formatCode>General</c:formatCode>
                <c:ptCount val="12"/>
                <c:pt idx="0">
                  <c:v>15</c:v>
                </c:pt>
                <c:pt idx="1">
                  <c:v>16</c:v>
                </c:pt>
                <c:pt idx="2">
                  <c:v>41</c:v>
                </c:pt>
                <c:pt idx="3">
                  <c:v>12</c:v>
                </c:pt>
                <c:pt idx="4">
                  <c:v>45</c:v>
                </c:pt>
                <c:pt idx="5">
                  <c:v>4</c:v>
                </c:pt>
                <c:pt idx="6">
                  <c:v>27</c:v>
                </c:pt>
                <c:pt idx="7">
                  <c:v>4</c:v>
                </c:pt>
                <c:pt idx="8">
                  <c:v>9</c:v>
                </c:pt>
                <c:pt idx="9">
                  <c:v>15</c:v>
                </c:pt>
                <c:pt idx="10">
                  <c:v>21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238-4094-A5DF-A8076D92FA07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1876318593690781E-2"/>
          <c:y val="8.7443176745763934E-2"/>
          <c:w val="0.84835756565851617"/>
          <c:h val="0.8251136465084721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B2C-4F5E-950B-19422CD6EA6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B2C-4F5E-950B-19422CD6EA6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B2C-4F5E-950B-19422CD6EA6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B2C-4F5E-950B-19422CD6EA6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EB2C-4F5E-950B-19422CD6EA6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EB2C-4F5E-950B-19422CD6EA6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EB2C-4F5E-950B-19422CD6EA6F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EB2C-4F5E-950B-19422CD6EA6F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EB2C-4F5E-950B-19422CD6EA6F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EB2C-4F5E-950B-19422CD6EA6F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5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5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EB2C-4F5E-950B-19422CD6EA6F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6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6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EB2C-4F5E-950B-19422CD6EA6F}"/>
              </c:ext>
            </c:extLst>
          </c:dPt>
          <c:dLbls>
            <c:dLbl>
              <c:idx val="1"/>
              <c:layout>
                <c:manualLayout>
                  <c:x val="-4.50439948412443E-2"/>
                  <c:y val="-1.524380880961308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2C-4F5E-950B-19422CD6EA6F}"/>
                </c:ext>
              </c:extLst>
            </c:dLbl>
            <c:dLbl>
              <c:idx val="6"/>
              <c:layout>
                <c:manualLayout>
                  <c:x val="1.9831223628691982E-3"/>
                  <c:y val="-0.142438920620378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B2C-4F5E-950B-19422CD6EA6F}"/>
                </c:ext>
              </c:extLst>
            </c:dLbl>
            <c:dLbl>
              <c:idx val="7"/>
              <c:layout>
                <c:manualLayout>
                  <c:x val="-4.343090628657794E-2"/>
                  <c:y val="-1.973457021576006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B2C-4F5E-950B-19422CD6EA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'диаграмма ОГ 380 2016'!$A$2:$A$13</c:f>
              <c:strCache>
                <c:ptCount val="12"/>
                <c:pt idx="0">
                  <c:v>о заселении студентов в общежития</c:v>
                </c:pt>
                <c:pt idx="1">
                  <c:v>об оказания содействия в поступлении</c:v>
                </c:pt>
                <c:pt idx="2">
                  <c:v>о предоставлении  общежития сотрудникам</c:v>
                </c:pt>
                <c:pt idx="3">
                  <c:v>о переводе на бюджетное место</c:v>
                </c:pt>
                <c:pt idx="4">
                  <c:v>о содействии в устройстве в ДОУ</c:v>
                </c:pt>
                <c:pt idx="5">
                  <c:v>о восстановлении на учебу</c:v>
                </c:pt>
                <c:pt idx="6">
                  <c:v>об улучшении жилищных условий</c:v>
                </c:pt>
                <c:pt idx="7">
                  <c:v>о выделении материальной помощи</c:v>
                </c:pt>
                <c:pt idx="8">
                  <c:v>жалобы</c:v>
                </c:pt>
                <c:pt idx="9">
                  <c:v>об оплате проезда</c:v>
                </c:pt>
                <c:pt idx="10">
                  <c:v>о пересдаче</c:v>
                </c:pt>
                <c:pt idx="11">
                  <c:v>о переводе с других ВУЗов</c:v>
                </c:pt>
              </c:strCache>
            </c:strRef>
          </c:cat>
          <c:val>
            <c:numRef>
              <c:f>'диаграмма ОГ 380 2016'!$B$2:$B$13</c:f>
              <c:numCache>
                <c:formatCode>General</c:formatCode>
                <c:ptCount val="12"/>
                <c:pt idx="0">
                  <c:v>26</c:v>
                </c:pt>
                <c:pt idx="1">
                  <c:v>11</c:v>
                </c:pt>
                <c:pt idx="2">
                  <c:v>11</c:v>
                </c:pt>
                <c:pt idx="3">
                  <c:v>69</c:v>
                </c:pt>
                <c:pt idx="4">
                  <c:v>2</c:v>
                </c:pt>
                <c:pt idx="5">
                  <c:v>18</c:v>
                </c:pt>
                <c:pt idx="6">
                  <c:v>5</c:v>
                </c:pt>
                <c:pt idx="7">
                  <c:v>45</c:v>
                </c:pt>
                <c:pt idx="8">
                  <c:v>4</c:v>
                </c:pt>
                <c:pt idx="9">
                  <c:v>16</c:v>
                </c:pt>
                <c:pt idx="10">
                  <c:v>22</c:v>
                </c:pt>
                <c:pt idx="1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EB2C-4F5E-950B-19422CD6EA6F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Лист8!$B$10:$I$10</c:f>
              <c:strCache>
                <c:ptCount val="8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  <c:pt idx="6">
                  <c:v>2016 год</c:v>
                </c:pt>
                <c:pt idx="7">
                  <c:v>2017 год</c:v>
                </c:pt>
              </c:strCache>
            </c:strRef>
          </c:cat>
          <c:val>
            <c:numRef>
              <c:f>Лист8!$B$11:$I$11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CE9F-4BEE-910D-844B0CE8BEB7}"/>
            </c:ext>
          </c:extLst>
        </c:ser>
        <c:ser>
          <c:idx val="1"/>
          <c:order val="1"/>
          <c:spPr>
            <a:solidFill>
              <a:schemeClr val="accent1">
                <a:tint val="77000"/>
              </a:schemeClr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Лист8!$B$10:$I$10</c:f>
              <c:strCache>
                <c:ptCount val="8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  <c:pt idx="6">
                  <c:v>2016 год</c:v>
                </c:pt>
                <c:pt idx="7">
                  <c:v>2017 год</c:v>
                </c:pt>
              </c:strCache>
            </c:strRef>
          </c:cat>
          <c:val>
            <c:numRef>
              <c:f>Лист8!$B$12:$I$12</c:f>
              <c:numCache>
                <c:formatCode>General</c:formatCode>
                <c:ptCount val="8"/>
                <c:pt idx="0">
                  <c:v>199</c:v>
                </c:pt>
                <c:pt idx="1">
                  <c:v>223</c:v>
                </c:pt>
                <c:pt idx="2">
                  <c:v>1302</c:v>
                </c:pt>
                <c:pt idx="3">
                  <c:v>1053</c:v>
                </c:pt>
                <c:pt idx="4">
                  <c:v>1077</c:v>
                </c:pt>
                <c:pt idx="5">
                  <c:v>616</c:v>
                </c:pt>
                <c:pt idx="6">
                  <c:v>380</c:v>
                </c:pt>
                <c:pt idx="7">
                  <c:v>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9F-4BEE-910D-844B0CE8BE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656104752"/>
        <c:axId val="656102672"/>
        <c:axId val="0"/>
      </c:bar3DChart>
      <c:catAx>
        <c:axId val="65610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6102672"/>
        <c:crosses val="autoZero"/>
        <c:auto val="1"/>
        <c:lblAlgn val="ctr"/>
        <c:lblOffset val="100"/>
        <c:noMultiLvlLbl val="0"/>
      </c:catAx>
      <c:valAx>
        <c:axId val="656102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610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'слайд 6 2017 год'!$A$32</c:f>
              <c:strCache>
                <c:ptCount val="1"/>
                <c:pt idx="0">
                  <c:v>решено положительно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'слайд 6 2017 год'!$B$31:$M$31</c:f>
              <c:strCache>
                <c:ptCount val="12"/>
                <c:pt idx="0">
                  <c:v>прочее</c:v>
                </c:pt>
                <c:pt idx="1">
                  <c:v>перевод на бюджетное место</c:v>
                </c:pt>
                <c:pt idx="2">
                  <c:v>оказание материальной помощи</c:v>
                </c:pt>
                <c:pt idx="3">
                  <c:v>место в общежитии</c:v>
                </c:pt>
                <c:pt idx="4">
                  <c:v>пересдача дисциплин</c:v>
                </c:pt>
                <c:pt idx="5">
                  <c:v>восстановление на учебу</c:v>
                </c:pt>
                <c:pt idx="6">
                  <c:v>перевод из других ВУЗов</c:v>
                </c:pt>
                <c:pt idx="7">
                  <c:v>оплата проезда</c:v>
                </c:pt>
                <c:pt idx="8">
                  <c:v>комната в общежитии</c:v>
                </c:pt>
                <c:pt idx="9">
                  <c:v>зачисление</c:v>
                </c:pt>
                <c:pt idx="10">
                  <c:v>снижение стоимости обучения</c:v>
                </c:pt>
                <c:pt idx="11">
                  <c:v>жалоба</c:v>
                </c:pt>
              </c:strCache>
            </c:strRef>
          </c:cat>
          <c:val>
            <c:numRef>
              <c:f>'слайд 6 2017 год'!$B$32:$M$32</c:f>
              <c:numCache>
                <c:formatCode>General</c:formatCode>
                <c:ptCount val="12"/>
                <c:pt idx="0">
                  <c:v>67</c:v>
                </c:pt>
                <c:pt idx="1">
                  <c:v>21</c:v>
                </c:pt>
                <c:pt idx="2">
                  <c:v>40</c:v>
                </c:pt>
                <c:pt idx="3">
                  <c:v>13</c:v>
                </c:pt>
                <c:pt idx="4">
                  <c:v>19</c:v>
                </c:pt>
                <c:pt idx="5">
                  <c:v>6</c:v>
                </c:pt>
                <c:pt idx="6">
                  <c:v>4</c:v>
                </c:pt>
                <c:pt idx="7">
                  <c:v>10</c:v>
                </c:pt>
                <c:pt idx="8">
                  <c:v>10</c:v>
                </c:pt>
                <c:pt idx="9">
                  <c:v>7</c:v>
                </c:pt>
                <c:pt idx="10">
                  <c:v>24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9-42E5-88B0-FD64F542F27B}"/>
            </c:ext>
          </c:extLst>
        </c:ser>
        <c:ser>
          <c:idx val="1"/>
          <c:order val="1"/>
          <c:tx>
            <c:strRef>
              <c:f>'слайд 6 2017 год'!$A$33</c:f>
              <c:strCache>
                <c:ptCount val="1"/>
                <c:pt idx="0">
                  <c:v>разъяснено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'слайд 6 2017 год'!$B$31:$M$31</c:f>
              <c:strCache>
                <c:ptCount val="12"/>
                <c:pt idx="0">
                  <c:v>прочее</c:v>
                </c:pt>
                <c:pt idx="1">
                  <c:v>перевод на бюджетное место</c:v>
                </c:pt>
                <c:pt idx="2">
                  <c:v>оказание материальной помощи</c:v>
                </c:pt>
                <c:pt idx="3">
                  <c:v>место в общежитии</c:v>
                </c:pt>
                <c:pt idx="4">
                  <c:v>пересдача дисциплин</c:v>
                </c:pt>
                <c:pt idx="5">
                  <c:v>восстановление на учебу</c:v>
                </c:pt>
                <c:pt idx="6">
                  <c:v>перевод из других ВУЗов</c:v>
                </c:pt>
                <c:pt idx="7">
                  <c:v>оплата проезда</c:v>
                </c:pt>
                <c:pt idx="8">
                  <c:v>комната в общежитии</c:v>
                </c:pt>
                <c:pt idx="9">
                  <c:v>зачисление</c:v>
                </c:pt>
                <c:pt idx="10">
                  <c:v>снижение стоимости обучения</c:v>
                </c:pt>
                <c:pt idx="11">
                  <c:v>жалоба</c:v>
                </c:pt>
              </c:strCache>
            </c:strRef>
          </c:cat>
          <c:val>
            <c:numRef>
              <c:f>'слайд 6 2017 год'!$B$33:$M$33</c:f>
              <c:numCache>
                <c:formatCode>General</c:formatCode>
                <c:ptCount val="12"/>
                <c:pt idx="0">
                  <c:v>56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5">
                  <c:v>6</c:v>
                </c:pt>
                <c:pt idx="7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79-42E5-88B0-FD64F542F27B}"/>
            </c:ext>
          </c:extLst>
        </c:ser>
        <c:ser>
          <c:idx val="2"/>
          <c:order val="2"/>
          <c:tx>
            <c:strRef>
              <c:f>'слайд 6 2017 год'!$A$34</c:f>
              <c:strCache>
                <c:ptCount val="1"/>
                <c:pt idx="0">
                  <c:v>отклонено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'слайд 6 2017 год'!$B$31:$M$31</c:f>
              <c:strCache>
                <c:ptCount val="12"/>
                <c:pt idx="0">
                  <c:v>прочее</c:v>
                </c:pt>
                <c:pt idx="1">
                  <c:v>перевод на бюджетное место</c:v>
                </c:pt>
                <c:pt idx="2">
                  <c:v>оказание материальной помощи</c:v>
                </c:pt>
                <c:pt idx="3">
                  <c:v>место в общежитии</c:v>
                </c:pt>
                <c:pt idx="4">
                  <c:v>пересдача дисциплин</c:v>
                </c:pt>
                <c:pt idx="5">
                  <c:v>восстановление на учебу</c:v>
                </c:pt>
                <c:pt idx="6">
                  <c:v>перевод из других ВУЗов</c:v>
                </c:pt>
                <c:pt idx="7">
                  <c:v>оплата проезда</c:v>
                </c:pt>
                <c:pt idx="8">
                  <c:v>комната в общежитии</c:v>
                </c:pt>
                <c:pt idx="9">
                  <c:v>зачисление</c:v>
                </c:pt>
                <c:pt idx="10">
                  <c:v>снижение стоимости обучения</c:v>
                </c:pt>
                <c:pt idx="11">
                  <c:v>жалоба</c:v>
                </c:pt>
              </c:strCache>
            </c:strRef>
          </c:cat>
          <c:val>
            <c:numRef>
              <c:f>'слайд 6 2017 год'!$B$34:$M$34</c:f>
              <c:numCache>
                <c:formatCode>General</c:formatCode>
                <c:ptCount val="12"/>
                <c:pt idx="0">
                  <c:v>6</c:v>
                </c:pt>
                <c:pt idx="1">
                  <c:v>11</c:v>
                </c:pt>
                <c:pt idx="7">
                  <c:v>3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79-42E5-88B0-FD64F542F27B}"/>
            </c:ext>
          </c:extLst>
        </c:ser>
        <c:ser>
          <c:idx val="3"/>
          <c:order val="3"/>
          <c:tx>
            <c:strRef>
              <c:f>'слайд 6 2017 год'!$A$35</c:f>
              <c:strCache>
                <c:ptCount val="1"/>
                <c:pt idx="0">
                  <c:v>отозвано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'слайд 6 2017 год'!$B$31:$M$31</c:f>
              <c:strCache>
                <c:ptCount val="12"/>
                <c:pt idx="0">
                  <c:v>прочее</c:v>
                </c:pt>
                <c:pt idx="1">
                  <c:v>перевод на бюджетное место</c:v>
                </c:pt>
                <c:pt idx="2">
                  <c:v>оказание материальной помощи</c:v>
                </c:pt>
                <c:pt idx="3">
                  <c:v>место в общежитии</c:v>
                </c:pt>
                <c:pt idx="4">
                  <c:v>пересдача дисциплин</c:v>
                </c:pt>
                <c:pt idx="5">
                  <c:v>восстановление на учебу</c:v>
                </c:pt>
                <c:pt idx="6">
                  <c:v>перевод из других ВУЗов</c:v>
                </c:pt>
                <c:pt idx="7">
                  <c:v>оплата проезда</c:v>
                </c:pt>
                <c:pt idx="8">
                  <c:v>комната в общежитии</c:v>
                </c:pt>
                <c:pt idx="9">
                  <c:v>зачисление</c:v>
                </c:pt>
                <c:pt idx="10">
                  <c:v>снижение стоимости обучения</c:v>
                </c:pt>
                <c:pt idx="11">
                  <c:v>жалоба</c:v>
                </c:pt>
              </c:strCache>
            </c:strRef>
          </c:cat>
          <c:val>
            <c:numRef>
              <c:f>'слайд 6 2017 год'!$B$35:$M$35</c:f>
              <c:numCache>
                <c:formatCode>General</c:formatCode>
                <c:ptCount val="12"/>
                <c:pt idx="0">
                  <c:v>5</c:v>
                </c:pt>
                <c:pt idx="2">
                  <c:v>2</c:v>
                </c:pt>
                <c:pt idx="4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79-42E5-88B0-FD64F542F27B}"/>
            </c:ext>
          </c:extLst>
        </c:ser>
        <c:ser>
          <c:idx val="4"/>
          <c:order val="4"/>
          <c:tx>
            <c:strRef>
              <c:f>'слайд 6 2017 год'!$A$36</c:f>
              <c:strCache>
                <c:ptCount val="1"/>
                <c:pt idx="0">
                  <c:v>на исполнении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'слайд 6 2017 год'!$B$31:$M$31</c:f>
              <c:strCache>
                <c:ptCount val="12"/>
                <c:pt idx="0">
                  <c:v>прочее</c:v>
                </c:pt>
                <c:pt idx="1">
                  <c:v>перевод на бюджетное место</c:v>
                </c:pt>
                <c:pt idx="2">
                  <c:v>оказание материальной помощи</c:v>
                </c:pt>
                <c:pt idx="3">
                  <c:v>место в общежитии</c:v>
                </c:pt>
                <c:pt idx="4">
                  <c:v>пересдача дисциплин</c:v>
                </c:pt>
                <c:pt idx="5">
                  <c:v>восстановление на учебу</c:v>
                </c:pt>
                <c:pt idx="6">
                  <c:v>перевод из других ВУЗов</c:v>
                </c:pt>
                <c:pt idx="7">
                  <c:v>оплата проезда</c:v>
                </c:pt>
                <c:pt idx="8">
                  <c:v>комната в общежитии</c:v>
                </c:pt>
                <c:pt idx="9">
                  <c:v>зачисление</c:v>
                </c:pt>
                <c:pt idx="10">
                  <c:v>снижение стоимости обучения</c:v>
                </c:pt>
                <c:pt idx="11">
                  <c:v>жалоба</c:v>
                </c:pt>
              </c:strCache>
            </c:strRef>
          </c:cat>
          <c:val>
            <c:numRef>
              <c:f>'слайд 6 2017 год'!$B$36:$M$36</c:f>
              <c:numCache>
                <c:formatCode>General</c:formatCode>
                <c:ptCount val="12"/>
                <c:pt idx="0">
                  <c:v>6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7">
                  <c:v>1</c:v>
                </c:pt>
                <c:pt idx="8">
                  <c:v>6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79-42E5-88B0-FD64F542F2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516243552"/>
        <c:axId val="516244384"/>
      </c:barChart>
      <c:catAx>
        <c:axId val="516243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6244384"/>
        <c:crosses val="autoZero"/>
        <c:auto val="1"/>
        <c:lblAlgn val="ctr"/>
        <c:lblOffset val="100"/>
        <c:noMultiLvlLbl val="0"/>
      </c:catAx>
      <c:valAx>
        <c:axId val="51624438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624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23418077786534"/>
          <c:y val="8.6519026472900232E-2"/>
          <c:w val="0.85032950780227323"/>
          <c:h val="0.82696194705419956"/>
        </c:manualLayout>
      </c:layout>
      <c:pie3DChart>
        <c:varyColors val="1"/>
        <c:dLbls>
          <c:dLblPos val="outEnd"/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424270841013668E-3"/>
          <c:y val="4.7259744491958973E-2"/>
          <c:w val="0.9764296226833078"/>
          <c:h val="0.87153836282435182"/>
        </c:manualLayout>
      </c:layout>
      <c:pie3DChart>
        <c:varyColors val="1"/>
        <c:ser>
          <c:idx val="0"/>
          <c:order val="0"/>
          <c:explosion val="1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239-45FE-83A3-3F30AFFC1541}"/>
              </c:ext>
            </c:extLst>
          </c:dPt>
          <c:dPt>
            <c:idx val="1"/>
            <c:bubble3D val="0"/>
            <c:explosion val="11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239-45FE-83A3-3F30AFFC154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239-45FE-83A3-3F30AFFC154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F239-45FE-83A3-3F30AFFC1541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F239-45FE-83A3-3F30AFFC1541}"/>
              </c:ext>
            </c:extLst>
          </c:dPt>
          <c:dLbls>
            <c:dLbl>
              <c:idx val="0"/>
              <c:layout>
                <c:manualLayout>
                  <c:x val="1.6024735229750439E-2"/>
                  <c:y val="1.375247518551198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39-45FE-83A3-3F30AFFC1541}"/>
                </c:ext>
              </c:extLst>
            </c:dLbl>
            <c:dLbl>
              <c:idx val="2"/>
              <c:layout>
                <c:manualLayout>
                  <c:x val="1.4796865359154678E-3"/>
                  <c:y val="-9.763632950747580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39-45FE-83A3-3F30AFFC1541}"/>
                </c:ext>
              </c:extLst>
            </c:dLbl>
            <c:dLbl>
              <c:idx val="3"/>
              <c:layout>
                <c:manualLayout>
                  <c:x val="1.5180885894417817E-2"/>
                  <c:y val="-2.87554384522050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39-45FE-83A3-3F30AFFC1541}"/>
                </c:ext>
              </c:extLst>
            </c:dLbl>
            <c:dLbl>
              <c:idx val="4"/>
              <c:layout>
                <c:manualLayout>
                  <c:x val="-2.195883501933802E-2"/>
                  <c:y val="1.24097082973608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39-45FE-83A3-3F30AFFC15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 6 2017 год'!$A$18:$A$22</c:f>
              <c:strCache>
                <c:ptCount val="5"/>
                <c:pt idx="0">
                  <c:v>на исполнении</c:v>
                </c:pt>
                <c:pt idx="1">
                  <c:v>решено положительно</c:v>
                </c:pt>
                <c:pt idx="2">
                  <c:v>отклонено</c:v>
                </c:pt>
                <c:pt idx="3">
                  <c:v>отозвано</c:v>
                </c:pt>
                <c:pt idx="4">
                  <c:v>разъяснено</c:v>
                </c:pt>
              </c:strCache>
            </c:strRef>
          </c:cat>
          <c:val>
            <c:numRef>
              <c:f>'слайд 6 2017 год'!$B$18:$B$22</c:f>
              <c:numCache>
                <c:formatCode>General</c:formatCode>
                <c:ptCount val="5"/>
                <c:pt idx="0">
                  <c:v>24</c:v>
                </c:pt>
                <c:pt idx="1">
                  <c:v>219</c:v>
                </c:pt>
                <c:pt idx="2">
                  <c:v>21</c:v>
                </c:pt>
                <c:pt idx="3">
                  <c:v>9</c:v>
                </c:pt>
                <c:pt idx="4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39-45FE-83A3-3F30AFFC1541}"/>
            </c:ext>
          </c:extLst>
        </c:ser>
        <c:dLbls>
          <c:dLblPos val="ctr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0.20231</cdr:x>
      <cdr:y>0.10829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121592" cy="640135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9E87-0C09-468B-B26C-2ABD380E4FB4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88E1-0503-43C5-A75A-AD705DD8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65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9E87-0C09-468B-B26C-2ABD380E4FB4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88E1-0503-43C5-A75A-AD705DD8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2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9E87-0C09-468B-B26C-2ABD380E4FB4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88E1-0503-43C5-A75A-AD705DD8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10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9E87-0C09-468B-B26C-2ABD380E4FB4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88E1-0503-43C5-A75A-AD705DD8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07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9E87-0C09-468B-B26C-2ABD380E4FB4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88E1-0503-43C5-A75A-AD705DD8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1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9E87-0C09-468B-B26C-2ABD380E4FB4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88E1-0503-43C5-A75A-AD705DD8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45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9E87-0C09-468B-B26C-2ABD380E4FB4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88E1-0503-43C5-A75A-AD705DD8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9E87-0C09-468B-B26C-2ABD380E4FB4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88E1-0503-43C5-A75A-AD705DD8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47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9E87-0C09-468B-B26C-2ABD380E4FB4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88E1-0503-43C5-A75A-AD705DD8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74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9E87-0C09-468B-B26C-2ABD380E4FB4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88E1-0503-43C5-A75A-AD705DD8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72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9E87-0C09-468B-B26C-2ABD380E4FB4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88E1-0503-43C5-A75A-AD705DD8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99E87-0C09-468B-B26C-2ABD380E4FB4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88E1-0503-43C5-A75A-AD705DD8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5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17376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3200" b="1" dirty="0" smtClean="0"/>
              <a:t>О  </a:t>
            </a:r>
            <a:r>
              <a:rPr lang="ru-RU" sz="3200" b="1" dirty="0"/>
              <a:t>работе с обращениями граждан </a:t>
            </a:r>
            <a:r>
              <a:rPr lang="ru-RU" sz="3200" b="1"/>
              <a:t>в </a:t>
            </a:r>
            <a:r>
              <a:rPr lang="ru-RU" sz="3200" b="1" smtClean="0"/>
              <a:t>СВФУ</a:t>
            </a:r>
            <a:br>
              <a:rPr lang="ru-RU" sz="3200" b="1" smtClean="0"/>
            </a:br>
            <a:r>
              <a:rPr lang="ru-RU" sz="3200" b="1" smtClean="0"/>
              <a:t> </a:t>
            </a:r>
            <a:r>
              <a:rPr lang="ru-RU" sz="3200" b="1" dirty="0"/>
              <a:t>имени М.К. </a:t>
            </a:r>
            <a:r>
              <a:rPr lang="ru-RU" sz="3200" b="1" dirty="0" err="1"/>
              <a:t>Аммосова</a:t>
            </a:r>
            <a:r>
              <a:rPr lang="ru-RU" sz="3200" b="1" dirty="0"/>
              <a:t> в 2017 году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3" name="Picture 3" descr="logo nef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1404" r="7143" b="34201"/>
          <a:stretch>
            <a:fillRect/>
          </a:stretch>
        </p:blipFill>
        <p:spPr bwMode="auto">
          <a:xfrm>
            <a:off x="76745" y="100270"/>
            <a:ext cx="954033" cy="85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153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675073" y="940377"/>
            <a:ext cx="1263534" cy="3740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ВСЕГО 349</a:t>
            </a:r>
            <a:endParaRPr lang="ru-RU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68" y="87523"/>
            <a:ext cx="944962" cy="847417"/>
          </a:xfrm>
          <a:prstGeom prst="rect">
            <a:avLst/>
          </a:prstGeom>
        </p:spPr>
      </p:pic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1122218" y="268131"/>
            <a:ext cx="10997737" cy="53553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Результаты рассмотрения обращения граждан в 2017 году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8" name="Объект 8"/>
          <p:cNvGraphicFramePr>
            <a:graphicFrameLocks noGrp="1"/>
          </p:cNvGraphicFramePr>
          <p:nvPr>
            <p:ph idx="1"/>
            <p:extLst/>
          </p:nvPr>
        </p:nvGraphicFramePr>
        <p:xfrm>
          <a:off x="844550" y="1257300"/>
          <a:ext cx="105156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765753"/>
              </p:ext>
            </p:extLst>
          </p:nvPr>
        </p:nvGraphicFramePr>
        <p:xfrm>
          <a:off x="752475" y="840581"/>
          <a:ext cx="8496300" cy="5176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040520"/>
              </p:ext>
            </p:extLst>
          </p:nvPr>
        </p:nvGraphicFramePr>
        <p:xfrm>
          <a:off x="266093" y="1062964"/>
          <a:ext cx="11672514" cy="5268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9263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022996" y="180975"/>
            <a:ext cx="11096960" cy="58477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Основные вопросы в обращениях граждан в 2017 году 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9" name="Picture 3" descr="logo nef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1404" r="7143" b="34201"/>
          <a:stretch>
            <a:fillRect/>
          </a:stretch>
        </p:blipFill>
        <p:spPr bwMode="auto">
          <a:xfrm>
            <a:off x="76745" y="100270"/>
            <a:ext cx="946251" cy="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314639"/>
              </p:ext>
            </p:extLst>
          </p:nvPr>
        </p:nvGraphicFramePr>
        <p:xfrm>
          <a:off x="897775" y="946656"/>
          <a:ext cx="11027525" cy="5528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824461"/>
              </p:ext>
            </p:extLst>
          </p:nvPr>
        </p:nvGraphicFramePr>
        <p:xfrm>
          <a:off x="76745" y="1172722"/>
          <a:ext cx="11848555" cy="5685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66008" y="1127563"/>
            <a:ext cx="1791392" cy="6440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ВСЕГО 349, ИЗ НИХ ПРОЧЕЕ 137 </a:t>
            </a:r>
            <a:endParaRPr lang="ru-RU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16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022996" y="180975"/>
            <a:ext cx="11096960" cy="58477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Основные вопросы в обращениях граждан в 2016 году 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9" name="Picture 3" descr="logo nef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1404" r="7143" b="34201"/>
          <a:stretch>
            <a:fillRect/>
          </a:stretch>
        </p:blipFill>
        <p:spPr bwMode="auto">
          <a:xfrm>
            <a:off x="76745" y="100270"/>
            <a:ext cx="946251" cy="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/>
          </p:nvPr>
        </p:nvGraphicFramePr>
        <p:xfrm>
          <a:off x="852487" y="946656"/>
          <a:ext cx="11072813" cy="591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727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022996" y="180975"/>
            <a:ext cx="11096960" cy="107721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bg1"/>
                </a:solidFill>
              </a:rPr>
              <a:t>Количество обращений , поступивших в адрес ректора </a:t>
            </a:r>
            <a:r>
              <a:rPr lang="ru-RU" sz="3200" dirty="0" smtClean="0">
                <a:solidFill>
                  <a:schemeClr val="bg1"/>
                </a:solidFill>
              </a:rPr>
              <a:t>с </a:t>
            </a:r>
            <a:r>
              <a:rPr lang="ru-RU" sz="3200" dirty="0">
                <a:solidFill>
                  <a:schemeClr val="bg1"/>
                </a:solidFill>
              </a:rPr>
              <a:t>2010 по </a:t>
            </a:r>
            <a:r>
              <a:rPr lang="ru-RU" sz="3200" dirty="0" smtClean="0">
                <a:solidFill>
                  <a:schemeClr val="bg1"/>
                </a:solidFill>
              </a:rPr>
              <a:t>2017 </a:t>
            </a:r>
            <a:r>
              <a:rPr lang="ru-RU" sz="3200" dirty="0">
                <a:solidFill>
                  <a:schemeClr val="bg1"/>
                </a:solidFill>
              </a:rPr>
              <a:t>гг. </a:t>
            </a:r>
          </a:p>
        </p:txBody>
      </p:sp>
      <p:pic>
        <p:nvPicPr>
          <p:cNvPr id="29" name="Picture 3" descr="logo nef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1404" r="7143" b="34201"/>
          <a:stretch>
            <a:fillRect/>
          </a:stretch>
        </p:blipFill>
        <p:spPr bwMode="auto">
          <a:xfrm>
            <a:off x="76745" y="100270"/>
            <a:ext cx="946251" cy="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684728"/>
              </p:ext>
            </p:extLst>
          </p:nvPr>
        </p:nvGraphicFramePr>
        <p:xfrm>
          <a:off x="461962" y="1740693"/>
          <a:ext cx="11320463" cy="4726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891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022996" y="180975"/>
            <a:ext cx="11096960" cy="58477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Итоги рассмотрения обращения студентов в 2017 году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9" name="Picture 3" descr="logo nef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1404" r="7143" b="34201"/>
          <a:stretch>
            <a:fillRect/>
          </a:stretch>
        </p:blipFill>
        <p:spPr bwMode="auto">
          <a:xfrm>
            <a:off x="76745" y="100270"/>
            <a:ext cx="946251" cy="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088677"/>
              </p:ext>
            </p:extLst>
          </p:nvPr>
        </p:nvGraphicFramePr>
        <p:xfrm>
          <a:off x="315884" y="946657"/>
          <a:ext cx="11618941" cy="562791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90586">
                  <a:extLst>
                    <a:ext uri="{9D8B030D-6E8A-4147-A177-3AD203B41FA5}">
                      <a16:colId xmlns:a16="http://schemas.microsoft.com/office/drawing/2014/main" val="3101396389"/>
                    </a:ext>
                  </a:extLst>
                </a:gridCol>
                <a:gridCol w="1720541">
                  <a:extLst>
                    <a:ext uri="{9D8B030D-6E8A-4147-A177-3AD203B41FA5}">
                      <a16:colId xmlns:a16="http://schemas.microsoft.com/office/drawing/2014/main" val="440721897"/>
                    </a:ext>
                  </a:extLst>
                </a:gridCol>
                <a:gridCol w="1508276">
                  <a:extLst>
                    <a:ext uri="{9D8B030D-6E8A-4147-A177-3AD203B41FA5}">
                      <a16:colId xmlns:a16="http://schemas.microsoft.com/office/drawing/2014/main" val="2244478711"/>
                    </a:ext>
                  </a:extLst>
                </a:gridCol>
                <a:gridCol w="1487978">
                  <a:extLst>
                    <a:ext uri="{9D8B030D-6E8A-4147-A177-3AD203B41FA5}">
                      <a16:colId xmlns:a16="http://schemas.microsoft.com/office/drawing/2014/main" val="403330287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625123347"/>
                    </a:ext>
                  </a:extLst>
                </a:gridCol>
                <a:gridCol w="1661420">
                  <a:extLst>
                    <a:ext uri="{9D8B030D-6E8A-4147-A177-3AD203B41FA5}">
                      <a16:colId xmlns:a16="http://schemas.microsoft.com/office/drawing/2014/main" val="478477947"/>
                    </a:ext>
                  </a:extLst>
                </a:gridCol>
                <a:gridCol w="1661420">
                  <a:extLst>
                    <a:ext uri="{9D8B030D-6E8A-4147-A177-3AD203B41FA5}">
                      <a16:colId xmlns:a16="http://schemas.microsoft.com/office/drawing/2014/main" val="262317122"/>
                    </a:ext>
                  </a:extLst>
                </a:gridCol>
              </a:tblGrid>
              <a:tr h="5106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обращений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Решено положительно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Разъяснено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Отклонено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Отозвано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исполнении</a:t>
                      </a:r>
                    </a:p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6256140"/>
                  </a:ext>
                </a:extLst>
              </a:tr>
              <a:tr h="30497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восстановление на учебу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0332562"/>
                  </a:ext>
                </a:extLst>
              </a:tr>
              <a:tr h="56526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предоставление комнаты в семейном общежитии</a:t>
                      </a:r>
                    </a:p>
                    <a:p>
                      <a:pPr marL="0" algn="l" defTabSz="914400" rtl="0" eaLnBrk="1" fontAlgn="ctr" latinLnBrk="0" hangingPunct="1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8783484"/>
                  </a:ext>
                </a:extLst>
              </a:tr>
              <a:tr h="305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оказание материальной помощи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9853553"/>
                  </a:ext>
                </a:extLst>
              </a:tr>
              <a:tr h="5590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предоставление места в общежитии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6079758"/>
                  </a:ext>
                </a:extLst>
              </a:tr>
              <a:tr h="8711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перевод на места, финансируемые за счет бюджета РФ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тсутствие вакантных бюджетных мест)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4756817"/>
                  </a:ext>
                </a:extLst>
              </a:tr>
              <a:tr h="30187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 стоимости обучения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8189380"/>
                  </a:ext>
                </a:extLst>
              </a:tr>
              <a:tr h="5590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пересдача учебных дисциплин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440991"/>
                  </a:ext>
                </a:extLst>
              </a:tr>
              <a:tr h="31486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оплата проезда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2417069"/>
                  </a:ext>
                </a:extLst>
              </a:tr>
              <a:tr h="2838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прочее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5906980"/>
                  </a:ext>
                </a:extLst>
              </a:tr>
              <a:tr h="2838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 (71%)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(12%)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(10%)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(˂ 1%)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(6%)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2373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95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022996" y="180975"/>
            <a:ext cx="11096960" cy="58477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Итоги рассмотрения обращения сотрудников в 2017 году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9" name="Picture 3" descr="logo nef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1404" r="7143" b="34201"/>
          <a:stretch>
            <a:fillRect/>
          </a:stretch>
        </p:blipFill>
        <p:spPr bwMode="auto">
          <a:xfrm>
            <a:off x="76745" y="100270"/>
            <a:ext cx="946251" cy="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663829"/>
              </p:ext>
            </p:extLst>
          </p:nvPr>
        </p:nvGraphicFramePr>
        <p:xfrm>
          <a:off x="739774" y="1142206"/>
          <a:ext cx="10966451" cy="4674957"/>
        </p:xfrm>
        <a:graphic>
          <a:graphicData uri="http://schemas.openxmlformats.org/drawingml/2006/table">
            <a:tbl>
              <a:tblPr/>
              <a:tblGrid>
                <a:gridCol w="2689728">
                  <a:extLst>
                    <a:ext uri="{9D8B030D-6E8A-4147-A177-3AD203B41FA5}">
                      <a16:colId xmlns:a16="http://schemas.microsoft.com/office/drawing/2014/main" val="184555155"/>
                    </a:ext>
                  </a:extLst>
                </a:gridCol>
                <a:gridCol w="1704473">
                  <a:extLst>
                    <a:ext uri="{9D8B030D-6E8A-4147-A177-3AD203B41FA5}">
                      <a16:colId xmlns:a16="http://schemas.microsoft.com/office/drawing/2014/main" val="655686504"/>
                    </a:ext>
                  </a:extLst>
                </a:gridCol>
                <a:gridCol w="1781175">
                  <a:extLst>
                    <a:ext uri="{9D8B030D-6E8A-4147-A177-3AD203B41FA5}">
                      <a16:colId xmlns:a16="http://schemas.microsoft.com/office/drawing/2014/main" val="2376499771"/>
                    </a:ext>
                  </a:extLst>
                </a:gridCol>
                <a:gridCol w="1297591">
                  <a:extLst>
                    <a:ext uri="{9D8B030D-6E8A-4147-A177-3AD203B41FA5}">
                      <a16:colId xmlns:a16="http://schemas.microsoft.com/office/drawing/2014/main" val="3730419693"/>
                    </a:ext>
                  </a:extLst>
                </a:gridCol>
                <a:gridCol w="1050886">
                  <a:extLst>
                    <a:ext uri="{9D8B030D-6E8A-4147-A177-3AD203B41FA5}">
                      <a16:colId xmlns:a16="http://schemas.microsoft.com/office/drawing/2014/main" val="2049677024"/>
                    </a:ext>
                  </a:extLst>
                </a:gridCol>
                <a:gridCol w="1126625">
                  <a:extLst>
                    <a:ext uri="{9D8B030D-6E8A-4147-A177-3AD203B41FA5}">
                      <a16:colId xmlns:a16="http://schemas.microsoft.com/office/drawing/2014/main" val="3992086265"/>
                    </a:ext>
                  </a:extLst>
                </a:gridCol>
                <a:gridCol w="1315973">
                  <a:extLst>
                    <a:ext uri="{9D8B030D-6E8A-4147-A177-3AD203B41FA5}">
                      <a16:colId xmlns:a16="http://schemas.microsoft.com/office/drawing/2014/main" val="3049208538"/>
                    </a:ext>
                  </a:extLst>
                </a:gridCol>
              </a:tblGrid>
              <a:tr h="83622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 обращения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обращений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Решено положительно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Разъяснено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Отклонено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Отозвано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исполнении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766022"/>
                  </a:ext>
                </a:extLst>
              </a:tr>
              <a:tr h="4821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предоставление комнаты в общежитии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225463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оказание материальной помощи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88164"/>
                  </a:ext>
                </a:extLst>
              </a:tr>
              <a:tr h="3855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 стоимости обучения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296675"/>
                  </a:ext>
                </a:extLst>
              </a:tr>
              <a:tr h="47842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оплата проезда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575753"/>
                  </a:ext>
                </a:extLst>
              </a:tr>
              <a:tr h="54511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улучшение жилищных условий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069118"/>
                  </a:ext>
                </a:extLst>
              </a:tr>
              <a:tr h="47842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жалоба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540880"/>
                  </a:ext>
                </a:extLst>
              </a:tr>
              <a:tr h="47842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прочее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528228"/>
                  </a:ext>
                </a:extLst>
              </a:tr>
              <a:tr h="47842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(73%)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(13%)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(3%)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(1%)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(10%)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548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10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199302"/>
              </p:ext>
            </p:extLst>
          </p:nvPr>
        </p:nvGraphicFramePr>
        <p:xfrm>
          <a:off x="549870" y="1536124"/>
          <a:ext cx="11220952" cy="416264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16724">
                  <a:extLst>
                    <a:ext uri="{9D8B030D-6E8A-4147-A177-3AD203B41FA5}">
                      <a16:colId xmlns:a16="http://schemas.microsoft.com/office/drawing/2014/main" val="2270973357"/>
                    </a:ext>
                  </a:extLst>
                </a:gridCol>
                <a:gridCol w="1471166">
                  <a:extLst>
                    <a:ext uri="{9D8B030D-6E8A-4147-A177-3AD203B41FA5}">
                      <a16:colId xmlns:a16="http://schemas.microsoft.com/office/drawing/2014/main" val="2222099739"/>
                    </a:ext>
                  </a:extLst>
                </a:gridCol>
                <a:gridCol w="1612669">
                  <a:extLst>
                    <a:ext uri="{9D8B030D-6E8A-4147-A177-3AD203B41FA5}">
                      <a16:colId xmlns:a16="http://schemas.microsoft.com/office/drawing/2014/main" val="2242864923"/>
                    </a:ext>
                  </a:extLst>
                </a:gridCol>
                <a:gridCol w="1296786">
                  <a:extLst>
                    <a:ext uri="{9D8B030D-6E8A-4147-A177-3AD203B41FA5}">
                      <a16:colId xmlns:a16="http://schemas.microsoft.com/office/drawing/2014/main" val="3256063314"/>
                    </a:ext>
                  </a:extLst>
                </a:gridCol>
                <a:gridCol w="1313410">
                  <a:extLst>
                    <a:ext uri="{9D8B030D-6E8A-4147-A177-3AD203B41FA5}">
                      <a16:colId xmlns:a16="http://schemas.microsoft.com/office/drawing/2014/main" val="741293830"/>
                    </a:ext>
                  </a:extLst>
                </a:gridCol>
                <a:gridCol w="1238597">
                  <a:extLst>
                    <a:ext uri="{9D8B030D-6E8A-4147-A177-3AD203B41FA5}">
                      <a16:colId xmlns:a16="http://schemas.microsoft.com/office/drawing/2014/main" val="171524627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767903906"/>
                    </a:ext>
                  </a:extLst>
                </a:gridCol>
              </a:tblGrid>
              <a:tr h="56446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обращения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обращений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Решено положительно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Разъяснено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Отозвано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исполнении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47148982"/>
                  </a:ext>
                </a:extLst>
              </a:tr>
              <a:tr h="6176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места в общежитии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6923269"/>
                  </a:ext>
                </a:extLst>
              </a:tr>
              <a:tr h="3823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на учебу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69766"/>
                  </a:ext>
                </a:extLst>
              </a:tr>
              <a:tr h="31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зачисление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5296430"/>
                  </a:ext>
                </a:extLst>
              </a:tr>
              <a:tr h="9355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 на места, финансируемые за счет бюджета РФ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2(о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тсутствие вакантных бюджетных мест)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9376032"/>
                  </a:ext>
                </a:extLst>
              </a:tr>
              <a:tr h="3658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 из других ВУЗов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6114181"/>
                  </a:ext>
                </a:extLst>
              </a:tr>
              <a:tr h="31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жалоба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2055703"/>
                  </a:ext>
                </a:extLst>
              </a:tr>
              <a:tr h="31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прочее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9475333"/>
                  </a:ext>
                </a:extLst>
              </a:tr>
              <a:tr h="3118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17(52%)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9(27%)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2(6%)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1(3%)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4(12%)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939087"/>
                  </a:ext>
                </a:extLst>
              </a:tr>
            </a:tbl>
          </a:graphicData>
        </a:graphic>
      </p:graphicFrame>
      <p:pic>
        <p:nvPicPr>
          <p:cNvPr id="3" name="Picture 3" descr="logo nef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1404" r="7143" b="34201"/>
          <a:stretch>
            <a:fillRect/>
          </a:stretch>
        </p:blipFill>
        <p:spPr bwMode="auto">
          <a:xfrm>
            <a:off x="76745" y="100270"/>
            <a:ext cx="946251" cy="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22996" y="180975"/>
            <a:ext cx="11096960" cy="107721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Итоги рассмотрения обращения родителей студентов</a:t>
            </a:r>
          </a:p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 в 2017 году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logo nef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1404" r="7143" b="34201"/>
          <a:stretch>
            <a:fillRect/>
          </a:stretch>
        </p:blipFill>
        <p:spPr bwMode="auto">
          <a:xfrm>
            <a:off x="76745" y="100270"/>
            <a:ext cx="946251" cy="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22996" y="180975"/>
            <a:ext cx="11096960" cy="107721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Итоги рассмотрения обращения прочих граждан</a:t>
            </a:r>
          </a:p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 в 2017 году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962415"/>
              </p:ext>
            </p:extLst>
          </p:nvPr>
        </p:nvGraphicFramePr>
        <p:xfrm>
          <a:off x="432262" y="1612670"/>
          <a:ext cx="11513126" cy="491694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25840">
                  <a:extLst>
                    <a:ext uri="{9D8B030D-6E8A-4147-A177-3AD203B41FA5}">
                      <a16:colId xmlns:a16="http://schemas.microsoft.com/office/drawing/2014/main" val="155992906"/>
                    </a:ext>
                  </a:extLst>
                </a:gridCol>
                <a:gridCol w="1412414">
                  <a:extLst>
                    <a:ext uri="{9D8B030D-6E8A-4147-A177-3AD203B41FA5}">
                      <a16:colId xmlns:a16="http://schemas.microsoft.com/office/drawing/2014/main" val="3751072377"/>
                    </a:ext>
                  </a:extLst>
                </a:gridCol>
                <a:gridCol w="1571106">
                  <a:extLst>
                    <a:ext uri="{9D8B030D-6E8A-4147-A177-3AD203B41FA5}">
                      <a16:colId xmlns:a16="http://schemas.microsoft.com/office/drawing/2014/main" val="2777805458"/>
                    </a:ext>
                  </a:extLst>
                </a:gridCol>
                <a:gridCol w="1263534">
                  <a:extLst>
                    <a:ext uri="{9D8B030D-6E8A-4147-A177-3AD203B41FA5}">
                      <a16:colId xmlns:a16="http://schemas.microsoft.com/office/drawing/2014/main" val="4245429903"/>
                    </a:ext>
                  </a:extLst>
                </a:gridCol>
                <a:gridCol w="1321724">
                  <a:extLst>
                    <a:ext uri="{9D8B030D-6E8A-4147-A177-3AD203B41FA5}">
                      <a16:colId xmlns:a16="http://schemas.microsoft.com/office/drawing/2014/main" val="2901837513"/>
                    </a:ext>
                  </a:extLst>
                </a:gridCol>
                <a:gridCol w="1263535">
                  <a:extLst>
                    <a:ext uri="{9D8B030D-6E8A-4147-A177-3AD203B41FA5}">
                      <a16:colId xmlns:a16="http://schemas.microsoft.com/office/drawing/2014/main" val="2274995162"/>
                    </a:ext>
                  </a:extLst>
                </a:gridCol>
                <a:gridCol w="1354973">
                  <a:extLst>
                    <a:ext uri="{9D8B030D-6E8A-4147-A177-3AD203B41FA5}">
                      <a16:colId xmlns:a16="http://schemas.microsoft.com/office/drawing/2014/main" val="2228088027"/>
                    </a:ext>
                  </a:extLst>
                </a:gridCol>
              </a:tblGrid>
              <a:tr h="9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обращения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обращений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Решено положительно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Разъяснено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Отозвано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046605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прочее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2524061"/>
                  </a:ext>
                </a:extLst>
              </a:tr>
              <a:tr h="356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материальной помощи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7957421"/>
                  </a:ext>
                </a:extLst>
              </a:tr>
              <a:tr h="3438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на учебу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8510916"/>
                  </a:ext>
                </a:extLst>
              </a:tr>
              <a:tr h="444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 из других ВУЗов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5896209"/>
                  </a:ext>
                </a:extLst>
              </a:tr>
              <a:tr h="540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 на места, финансируемые за счет бюджета РФ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5121876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зачисление в первый класс школы-лаборатории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4753299"/>
                  </a:ext>
                </a:extLst>
              </a:tr>
              <a:tr h="2703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зачисление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62949149"/>
                  </a:ext>
                </a:extLst>
              </a:tr>
              <a:tr h="2703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комнаты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общежитии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6855328"/>
                  </a:ext>
                </a:extLst>
              </a:tr>
              <a:tr h="2703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52(49%)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41(38,7%)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3(2,8%)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6(5,7%)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4(3,8%)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9815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43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nef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1404" r="7143" b="34201"/>
          <a:stretch>
            <a:fillRect/>
          </a:stretch>
        </p:blipFill>
        <p:spPr bwMode="auto">
          <a:xfrm>
            <a:off x="76745" y="58706"/>
            <a:ext cx="946251" cy="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22996" y="180975"/>
            <a:ext cx="11096960" cy="58477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Итоги рассмотрения обращения граждан в 2017 году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346090"/>
              </p:ext>
            </p:extLst>
          </p:nvPr>
        </p:nvGraphicFramePr>
        <p:xfrm>
          <a:off x="328612" y="1052512"/>
          <a:ext cx="11534775" cy="546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340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494</Words>
  <Application>Microsoft Office PowerPoint</Application>
  <PresentationFormat>Широкоэкранный</PresentationFormat>
  <Paragraphs>286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  О  работе с обращениями граждан в СВФУ  имени М.К. Аммосова в 2017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рассмотрения обращения граждан в 2017 году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43</cp:revision>
  <cp:lastPrinted>2018-01-19T01:30:19Z</cp:lastPrinted>
  <dcterms:created xsi:type="dcterms:W3CDTF">2018-01-17T02:45:37Z</dcterms:created>
  <dcterms:modified xsi:type="dcterms:W3CDTF">2018-01-22T07:00:13Z</dcterms:modified>
</cp:coreProperties>
</file>